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custDataLst>
    <p:tags r:id="rId3"/>
  </p:custDataLst>
  <p:defaultTextStyle>
    <a:defPPr>
      <a:defRPr lang="en-US"/>
    </a:defPPr>
    <a:lvl1pPr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1pPr>
    <a:lvl2pPr marL="892175" indent="-43497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2pPr>
    <a:lvl3pPr marL="1787525" indent="-87312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3pPr>
    <a:lvl4pPr marL="2682875" indent="-131127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4pPr>
    <a:lvl5pPr marL="3578225" indent="-174942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5pPr>
    <a:lvl6pPr marL="22860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6pPr>
    <a:lvl7pPr marL="27432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7pPr>
    <a:lvl8pPr marL="32004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8pPr>
    <a:lvl9pPr marL="36576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+mn-ea"/>
        <a:cs typeface="Aptos" panose="020B00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na Gorgerino" initials="IG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752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itle 1"/>
          <p:cNvSpPr>
            <a:spLocks noGrp="1" noChangeArrowheads="1"/>
          </p:cNvSpPr>
          <p:nvPr>
            <p:ph type="ctrTitle"/>
          </p:nvPr>
        </p:nvSpPr>
        <p:spPr>
          <a:xfrm>
            <a:off x="582613" y="1646238"/>
            <a:ext cx="6607175" cy="3502025"/>
          </a:xfrm>
        </p:spPr>
        <p:txBody>
          <a:bodyPr anchor="b"/>
          <a:lstStyle>
            <a:lvl1pPr algn="ctr">
              <a:defRPr sz="4600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9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4F0636-E2C7-4772-0D33-C0CBB19C68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892175">
              <a:defRPr>
                <a:cs typeface="Aptos" panose="020B0004020202020204" pitchFamily="34" charset="0"/>
              </a:defRPr>
            </a:lvl1pPr>
          </a:lstStyle>
          <a:p>
            <a:pPr>
              <a:defRPr/>
            </a:pPr>
            <a:fld id="{FD001ED1-7702-498D-A598-D32D5F515B88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2E10397-F6ED-3388-178C-42778DA11C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892175">
              <a:defRPr>
                <a:cs typeface="Aptos" panose="020B00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78F4ED-0CAA-74D6-D116-A32E95F659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892175">
              <a:defRPr>
                <a:cs typeface="Aptos" panose="020B0004020202020204" pitchFamily="34" charset="0"/>
              </a:defRPr>
            </a:lvl1pPr>
          </a:lstStyle>
          <a:p>
            <a:fld id="{F202EDCF-1A64-4D37-8767-02A81E3F4A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678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1CB4D-B3F9-E2B4-FF5B-6C0C7C5F5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9230B-6344-4A3F-AEDC-B900E593FE28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3B7AB-5446-59A3-2290-026EA9F5B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001D1-3D3F-B218-D477-297747225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C0C54-C0C0-4DEC-9646-657C0473FAB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49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562600" y="534988"/>
            <a:ext cx="1674813" cy="85248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4988" y="534988"/>
            <a:ext cx="4875212" cy="8524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27823-1916-6158-521C-A45090FA1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B9A2-FB03-4595-B60D-17E06C68EB39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6C31B-5B29-EE87-2AAA-8DAFEF0A4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2BBFC-A7F8-6C8C-7803-19199E963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D4F48-6E15-44E5-85F2-9DF9D6BF1C2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579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97C61-BB51-B06B-48FC-56A846094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F16B0-D90D-4684-8EBB-9B1A6986FFE4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11904-4435-34E7-7E66-419EE400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C097A-9CB8-4A95-314C-964A778AC2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55A86-C2DA-49D9-AAF8-AC4B9DB09B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627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1D71A-0432-D6BE-A1D7-729574D4C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84C7-C03C-495F-93C6-DE17E2F2B0BE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6B1A7-3DC9-9576-23A4-608EDC149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1127B-574B-B39F-72FC-C2D4B693F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1FE37-92A8-49D2-86E3-9B4D8BDD484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764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4988" y="2678113"/>
            <a:ext cx="3275012" cy="6381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62400" y="2678113"/>
            <a:ext cx="3275013" cy="6381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3641B06-625D-B620-08A3-607B7AFC3B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8248F-7EA2-4207-9903-6E4BE9A6F9C2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207DBF-9DB0-422D-4C80-43D2DD727A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2817DE-3811-F086-AA0A-88E6EF91F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A8E4EC-3DD7-4878-A065-5A36AA6673F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463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9A055C6-367B-923C-F8CF-1D91D7CCF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467EB-37A7-41EF-9819-55B8F6BB8BA0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CB3E4D-8915-A119-F3D5-D412678D6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2250AC-EE80-4621-6EC7-606695847A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56B91-0B4C-4D4B-A8D3-A302704A5D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395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9DC380A-B061-B2AB-AD32-50D0290D5D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3C880-90BB-4222-8D49-5D0E2F0D204E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10F3B63-B908-43A2-AF00-4B27BFA9C2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0B0E428-537F-969B-27D9-33C1A3502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7A936-BED8-4217-A9E2-C5A8FB8B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56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D15B03-3784-92AF-D1D5-D8B5DAB77C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D1CCB-0D7A-4300-93C9-F2A5D08BA697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49B8292-09B6-952E-A95F-8E7FAB1493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E56BE-6663-E88D-CDDF-AF960C52D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6B833-FBCE-4065-AC8C-B5E3A3E452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16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8E4209-FA24-3B9C-F247-2A8E18BB5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2CCC7-E140-4E14-8688-A2264B3AAA8C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C899BF-F6B0-F211-2113-5F6C62CD9C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23BEE1-178E-9852-071C-1B865DB851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E9C8E9-EECA-4DB1-AABC-028AD1840B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690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3D99E90-D640-755E-4442-F046F0580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752ED-6275-440D-9C6D-761C7DE5EF15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A76267-4733-E01A-2C97-378BB8B2F6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937044-494C-6E91-78E6-F5AB3CD81C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D653-B883-4930-BBFF-65C3FBD664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660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0A1934-476A-EF39-600F-FFC3FE66D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534988"/>
            <a:ext cx="670242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91E5682-6EC6-44F6-27D2-F8325AF77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2678113"/>
            <a:ext cx="670242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9" name="Date Placeholder 3">
            <a:extLst>
              <a:ext uri="{FF2B5EF4-FFF2-40B4-BE49-F238E27FC236}">
                <a16:creationId xmlns:a16="http://schemas.microsoft.com/office/drawing/2014/main" id="{B9D79A8F-598C-4D38-86B5-754EAA4ADC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9323388"/>
            <a:ext cx="1747837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711200" eaLnBrk="1" hangingPunct="1">
              <a:buSzPct val="100000"/>
              <a:defRPr sz="900">
                <a:solidFill>
                  <a:srgbClr val="767676"/>
                </a:solidFill>
                <a:latin typeface="Aptos" panose="020B00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fld id="{6017B68C-D642-4B7D-8C9B-1F1AAE5E51C8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1030" name="Footer Placeholder 4">
            <a:extLst>
              <a:ext uri="{FF2B5EF4-FFF2-40B4-BE49-F238E27FC236}">
                <a16:creationId xmlns:a16="http://schemas.microsoft.com/office/drawing/2014/main" id="{8D58ABA8-8F19-4843-8F1D-5F6914FD88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4925" y="9323388"/>
            <a:ext cx="2622550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711200" eaLnBrk="1" hangingPunct="1">
              <a:buSzPct val="100000"/>
              <a:defRPr sz="900">
                <a:solidFill>
                  <a:srgbClr val="767676"/>
                </a:solidFill>
                <a:latin typeface="Aptos" panose="020B00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Slide Number Placeholder 5">
            <a:extLst>
              <a:ext uri="{FF2B5EF4-FFF2-40B4-BE49-F238E27FC236}">
                <a16:creationId xmlns:a16="http://schemas.microsoft.com/office/drawing/2014/main" id="{206AD2ED-9E90-4603-B12F-1D889EB358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89575" y="9323388"/>
            <a:ext cx="1747838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711200" eaLnBrk="1" hangingPunct="1">
              <a:buSzPct val="100000"/>
              <a:defRPr sz="900">
                <a:solidFill>
                  <a:srgbClr val="767676"/>
                </a:solidFill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fld id="{F6553103-4870-4733-863D-70C2F2979CC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2pPr>
      <a:lvl3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3pPr>
      <a:lvl4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4pPr>
      <a:lvl5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5pPr>
      <a:lvl6pPr marL="4572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6pPr>
      <a:lvl7pPr marL="9144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7pPr>
      <a:lvl8pPr marL="13716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8pPr>
      <a:lvl9pPr marL="18288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9pPr>
    </p:titleStyle>
    <p:bodyStyle>
      <a:lvl1pPr marL="177800" indent="-177800" algn="l" defTabSz="711200" rtl="0" eaLnBrk="0" fontAlgn="base" hangingPunct="0">
        <a:lnSpc>
          <a:spcPct val="90000"/>
        </a:lnSpc>
        <a:spcBef>
          <a:spcPts val="775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05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1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nam11.safelinks.protection.outlook.com/?url=https://www.womenshealth.gov/a-z-topics/emergency-contraception&amp;data=05|02|Waverly.Patterson@coyotes.usd.edu|70d27acfa02c42fdd54b08dc597bd99c|9c36a7d0bf7b49919b78be91a52f0226|0|0|638483635689286714|Unknown|TWFpbGZsb3d8eyJWIjoiMC4wLjAwMDAiLCJQIjoiV2luMzIiLCJBTiI6Ik1haWwiLCJXVCI6Mn0%3D|0|||&amp;sdata=6lw6%2BALWEDLVKYJ%2BtS9ecxx66CERO82Gp1jBWigcXnk%3D&amp;reserved=0" TargetMode="External"/><Relationship Id="rId4" Type="http://schemas.openxmlformats.org/officeDocument/2006/relationships/hyperlink" Target="https://nam11.safelinks.protection.outlook.com/?url=https://www.womenshealth.gov/a-z-topics/sexually-transmitted-infections&amp;data=05|02|Waverly.Patterson@coyotes.usd.edu|70d27acfa02c42fdd54b08dc597bd99c|9c36a7d0bf7b49919b78be91a52f0226|0|0|638483635689276164|Unknown|TWFpbGZsb3d8eyJWIjoiMC4wLjAwMDAiLCJQIjoiV2luMzIiLCJBTiI6Ik1haWwiLCJXVCI6Mn0%3D|0|||&amp;sdata=Vh9NQezAQjpm2HYZ%2B6xKWwknVxs9CQGCdlXbklCP4fs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Rectangle 15">
            <a:extLst>
              <a:ext uri="{FF2B5EF4-FFF2-40B4-BE49-F238E27FC236}">
                <a16:creationId xmlns:a16="http://schemas.microsoft.com/office/drawing/2014/main" id="{9C748F5A-8FC9-7D48-5E1A-73259418B654}"/>
              </a:ext>
            </a:extLst>
          </p:cNvPr>
          <p:cNvGrpSpPr>
            <a:grpSpLocks/>
          </p:cNvGrpSpPr>
          <p:nvPr/>
        </p:nvGrpSpPr>
        <p:grpSpPr bwMode="auto">
          <a:xfrm>
            <a:off x="0" y="36513"/>
            <a:ext cx="7827963" cy="9942512"/>
            <a:chOff x="0" y="23"/>
            <a:chExt cx="4931" cy="6263"/>
          </a:xfrm>
        </p:grpSpPr>
        <p:pic>
          <p:nvPicPr>
            <p:cNvPr id="3096" name="Rectangle 15">
              <a:extLst>
                <a:ext uri="{FF2B5EF4-FFF2-40B4-BE49-F238E27FC236}">
                  <a16:creationId xmlns:a16="http://schemas.microsoft.com/office/drawing/2014/main" id="{DB3C94E6-E1C2-E2E4-130D-35F680648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"/>
              <a:ext cx="4931" cy="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97" name="Rectangle 19">
              <a:extLst>
                <a:ext uri="{FF2B5EF4-FFF2-40B4-BE49-F238E27FC236}">
                  <a16:creationId xmlns:a16="http://schemas.microsoft.com/office/drawing/2014/main" id="{10F10D70-293C-4E21-2682-F0B7EF37F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5"/>
              <a:ext cx="4929" cy="6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1" hangingPunct="1">
                <a:buSzPct val="100000"/>
              </a:pP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3075" name="TextBox 5">
            <a:extLst>
              <a:ext uri="{FF2B5EF4-FFF2-40B4-BE49-F238E27FC236}">
                <a16:creationId xmlns:a16="http://schemas.microsoft.com/office/drawing/2014/main" id="{AD26AA3F-BE9E-3895-BD69-DA011256B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229519"/>
            <a:ext cx="1898774" cy="735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es-ES" altLang="zh-CN" sz="16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Si has</a:t>
            </a:r>
          </a:p>
          <a:p>
            <a:pPr algn="ctr" eaLnBrk="1" hangingPunct="1">
              <a:buSzPct val="100000"/>
            </a:pPr>
            <a:r>
              <a:rPr lang="es-ES" altLang="zh-CN" sz="16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sufrido</a:t>
            </a:r>
          </a:p>
        </p:txBody>
      </p:sp>
      <p:sp>
        <p:nvSpPr>
          <p:cNvPr id="3076" name="TextBox 11">
            <a:extLst>
              <a:ext uri="{FF2B5EF4-FFF2-40B4-BE49-F238E27FC236}">
                <a16:creationId xmlns:a16="http://schemas.microsoft.com/office/drawing/2014/main" id="{82A81924-667A-CF20-90DE-EA6ADFBCE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227263"/>
            <a:ext cx="645795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1600" b="1">
                <a:solidFill>
                  <a:srgbClr val="395E5D"/>
                </a:solidFill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Ve a un lugar seguro. </a:t>
            </a:r>
            <a:r>
              <a:rPr lang="es-ES" altLang="zh-CN" sz="120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Encuentra un lugar seguro, como un hospital. Si no sientes seguridad o si estás en peligro inmediato, llama al 911.</a:t>
            </a:r>
          </a:p>
        </p:txBody>
      </p:sp>
      <p:sp>
        <p:nvSpPr>
          <p:cNvPr id="3077" name="TextBox 22">
            <a:extLst>
              <a:ext uri="{FF2B5EF4-FFF2-40B4-BE49-F238E27FC236}">
                <a16:creationId xmlns:a16="http://schemas.microsoft.com/office/drawing/2014/main" id="{4AC47033-C2D1-8656-664C-1E3F12469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6784975"/>
            <a:ext cx="6927850" cy="159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2800" b="1">
                <a:solidFill>
                  <a:srgbClr val="395E5D"/>
                </a:solidFill>
                <a:latin typeface="Poppins Black" panose="00000A00000000000000" pitchFamily="2" charset="0"/>
                <a:ea typeface="宋体" panose="02010600030101010101" pitchFamily="2" charset="-122"/>
                <a:cs typeface="Poppins Black" panose="00000A00000000000000" pitchFamily="2" charset="0"/>
              </a:rPr>
              <a:t>RECURSOS LOCALES</a:t>
            </a:r>
          </a:p>
          <a:p>
            <a:pPr eaLnBrk="1" hangingPunct="1">
              <a:lnSpc>
                <a:spcPct val="150000"/>
              </a:lnSpc>
              <a:buSzPct val="100000"/>
            </a:pPr>
            <a:r>
              <a:rPr lang="es-ES" altLang="zh-CN" sz="1600" b="1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Introducir aquí los recursos locales</a:t>
            </a:r>
          </a:p>
          <a:p>
            <a:pPr eaLnBrk="1" hangingPunct="1">
              <a:lnSpc>
                <a:spcPct val="150000"/>
              </a:lnSpc>
              <a:buSzPct val="100000"/>
            </a:pPr>
            <a:r>
              <a:rPr lang="es-ES" altLang="zh-CN" sz="1600" b="1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Línea directa nacional: (800) 656-4673</a:t>
            </a:r>
          </a:p>
          <a:p>
            <a:pPr eaLnBrk="1" hangingPunct="1">
              <a:lnSpc>
                <a:spcPct val="150000"/>
              </a:lnSpc>
              <a:buSzPct val="100000"/>
            </a:pPr>
            <a:endParaRPr lang="en-US" altLang="zh-CN" sz="1600">
              <a:latin typeface="Poppins" panose="00000500000000000000" pitchFamily="2" charset="0"/>
              <a:ea typeface="宋体" panose="02010600030101010101" pitchFamily="2" charset="-122"/>
              <a:cs typeface="Poppins" panose="00000500000000000000" pitchFamily="2" charset="0"/>
            </a:endParaRPr>
          </a:p>
        </p:txBody>
      </p:sp>
      <p:pic>
        <p:nvPicPr>
          <p:cNvPr id="3078" name="Picture 18" descr="Why Aren't There More Blue Flowers?">
            <a:extLst>
              <a:ext uri="{FF2B5EF4-FFF2-40B4-BE49-F238E27FC236}">
                <a16:creationId xmlns:a16="http://schemas.microsoft.com/office/drawing/2014/main" id="{5E62CB44-F43F-8276-7AE7-1FFA1D206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536575"/>
            <a:ext cx="6376987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9" name="Rectangle: Top Corners Rounded 24">
            <a:extLst>
              <a:ext uri="{FF2B5EF4-FFF2-40B4-BE49-F238E27FC236}">
                <a16:creationId xmlns:a16="http://schemas.microsoft.com/office/drawing/2014/main" id="{C319EB43-6D06-70F7-A22D-EAAE50B60254}"/>
              </a:ext>
            </a:extLst>
          </p:cNvPr>
          <p:cNvSpPr>
            <a:spLocks/>
          </p:cNvSpPr>
          <p:nvPr/>
        </p:nvSpPr>
        <p:spPr bwMode="auto">
          <a:xfrm rot="5400000">
            <a:off x="482600" y="2122488"/>
            <a:ext cx="349250" cy="615950"/>
          </a:xfrm>
          <a:custGeom>
            <a:avLst/>
            <a:gdLst>
              <a:gd name="T0" fmla="*/ 20034 w 595326"/>
              <a:gd name="T1" fmla="*/ 0 h 1048659"/>
              <a:gd name="T2" fmla="*/ 100165 w 595326"/>
              <a:gd name="T3" fmla="*/ 0 h 1048659"/>
              <a:gd name="T4" fmla="*/ 120199 w 595326"/>
              <a:gd name="T5" fmla="*/ 20107 h 1048659"/>
              <a:gd name="T6" fmla="*/ 120199 w 595326"/>
              <a:gd name="T7" fmla="*/ 20107 h 1048659"/>
              <a:gd name="T8" fmla="*/ 120199 w 595326"/>
              <a:gd name="T9" fmla="*/ 212504 h 1048659"/>
              <a:gd name="T10" fmla="*/ 120199 w 595326"/>
              <a:gd name="T11" fmla="*/ 212504 h 1048659"/>
              <a:gd name="T12" fmla="*/ 0 w 595326"/>
              <a:gd name="T13" fmla="*/ 212504 h 1048659"/>
              <a:gd name="T14" fmla="*/ 0 w 595326"/>
              <a:gd name="T15" fmla="*/ 212504 h 1048659"/>
              <a:gd name="T16" fmla="*/ 0 w 595326"/>
              <a:gd name="T17" fmla="*/ 20107 h 1048659"/>
              <a:gd name="T18" fmla="*/ 20034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080" name="TextBox 23">
            <a:extLst>
              <a:ext uri="{FF2B5EF4-FFF2-40B4-BE49-F238E27FC236}">
                <a16:creationId xmlns:a16="http://schemas.microsoft.com/office/drawing/2014/main" id="{9DA4F3DF-ACDE-4697-B6B0-2C7AE07A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2170113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2000">
                <a:solidFill>
                  <a:schemeClr val="bg1"/>
                </a:solidFill>
                <a:latin typeface="Eds Market Bold Script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13321" name="TextBox 12">
            <a:extLst>
              <a:ext uri="{FF2B5EF4-FFF2-40B4-BE49-F238E27FC236}">
                <a16:creationId xmlns:a16="http://schemas.microsoft.com/office/drawing/2014/main" id="{BD045A9B-94B7-46A8-8219-FF9DDB10F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008313"/>
            <a:ext cx="645795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  <a:defRPr/>
            </a:pPr>
            <a:r>
              <a:rPr lang="es-ES" altLang="zh-CN" sz="1600" b="1" dirty="0">
                <a:solidFill>
                  <a:srgbClr val="395E5D"/>
                </a:solidFill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Busca atención médica. 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Llama al 911 o acude a la sala de emergenicas del hospital más cercano. Es importante que un profesional médico te atienda, tanto para tu salud física inmediata como para prevenir más daños a tu salud. Un médico o una enfermera pueden recetarte medicamentos para prevenir el VIH y 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  <a:hlinkClick r:id="rId4"/>
              </a:rPr>
              <a:t>otras infecciones de transmisión sexual (ITS)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, así como 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  <a:hlinkClick r:id="rId5"/>
              </a:rPr>
              <a:t>anticonceptivos de emergencia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 para evitar un embarazo. Puedes hacerte un examen y recibir tratamiento sin tener que informar a la policía o tomar otras decisiones en ese momento. Un médico o un profesional de enfermería te podrán ayudar a ver tus opciones. El examen se realizará sin costo alguno para ti y, por ley, debe ser pagado por el condado en el que se cometió el delito. </a:t>
            </a:r>
          </a:p>
        </p:txBody>
      </p:sp>
      <p:sp>
        <p:nvSpPr>
          <p:cNvPr id="3082" name="Rectangle: Top Corners Rounded 25">
            <a:extLst>
              <a:ext uri="{FF2B5EF4-FFF2-40B4-BE49-F238E27FC236}">
                <a16:creationId xmlns:a16="http://schemas.microsoft.com/office/drawing/2014/main" id="{026D31C3-D904-E3D0-DC5D-1ABE2D59F379}"/>
              </a:ext>
            </a:extLst>
          </p:cNvPr>
          <p:cNvSpPr>
            <a:spLocks/>
          </p:cNvSpPr>
          <p:nvPr/>
        </p:nvSpPr>
        <p:spPr bwMode="auto">
          <a:xfrm rot="5400000">
            <a:off x="481013" y="2906713"/>
            <a:ext cx="349250" cy="615950"/>
          </a:xfrm>
          <a:custGeom>
            <a:avLst/>
            <a:gdLst>
              <a:gd name="T0" fmla="*/ 20034 w 595326"/>
              <a:gd name="T1" fmla="*/ 0 h 1048659"/>
              <a:gd name="T2" fmla="*/ 100165 w 595326"/>
              <a:gd name="T3" fmla="*/ 0 h 1048659"/>
              <a:gd name="T4" fmla="*/ 120199 w 595326"/>
              <a:gd name="T5" fmla="*/ 20107 h 1048659"/>
              <a:gd name="T6" fmla="*/ 120199 w 595326"/>
              <a:gd name="T7" fmla="*/ 20107 h 1048659"/>
              <a:gd name="T8" fmla="*/ 120199 w 595326"/>
              <a:gd name="T9" fmla="*/ 212504 h 1048659"/>
              <a:gd name="T10" fmla="*/ 120199 w 595326"/>
              <a:gd name="T11" fmla="*/ 212504 h 1048659"/>
              <a:gd name="T12" fmla="*/ 0 w 595326"/>
              <a:gd name="T13" fmla="*/ 212504 h 1048659"/>
              <a:gd name="T14" fmla="*/ 0 w 595326"/>
              <a:gd name="T15" fmla="*/ 212504 h 1048659"/>
              <a:gd name="T16" fmla="*/ 0 w 595326"/>
              <a:gd name="T17" fmla="*/ 20107 h 1048659"/>
              <a:gd name="T18" fmla="*/ 20034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083" name="TextBox 28">
            <a:extLst>
              <a:ext uri="{FF2B5EF4-FFF2-40B4-BE49-F238E27FC236}">
                <a16:creationId xmlns:a16="http://schemas.microsoft.com/office/drawing/2014/main" id="{2C38F2C5-ED7E-B055-7314-B61C42D1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2954338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2000">
                <a:solidFill>
                  <a:schemeClr val="bg1"/>
                </a:solidFill>
                <a:latin typeface="Eds Market Bold Script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13324" name="TextBox 21">
            <a:extLst>
              <a:ext uri="{FF2B5EF4-FFF2-40B4-BE49-F238E27FC236}">
                <a16:creationId xmlns:a16="http://schemas.microsoft.com/office/drawing/2014/main" id="{534BE397-A13E-40FB-9468-9AF846C0C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4973638"/>
            <a:ext cx="6457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  <a:defRPr/>
            </a:pPr>
            <a:r>
              <a:rPr lang="es-ES" altLang="zh-CN" sz="1600" b="1" dirty="0">
                <a:solidFill>
                  <a:srgbClr val="395E5D"/>
                </a:solidFill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Denuncia. 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Tienes el derecho de informar del delito a las fuerzas de seguridad. Llama al 911 o pídele ayuda a alguien para poder comunicarte.</a:t>
            </a:r>
          </a:p>
        </p:txBody>
      </p:sp>
      <p:sp>
        <p:nvSpPr>
          <p:cNvPr id="3085" name="Rectangle: Top Corners Rounded 26">
            <a:extLst>
              <a:ext uri="{FF2B5EF4-FFF2-40B4-BE49-F238E27FC236}">
                <a16:creationId xmlns:a16="http://schemas.microsoft.com/office/drawing/2014/main" id="{A10A97DE-CDD7-89AB-8315-DF0DBE9E1D24}"/>
              </a:ext>
            </a:extLst>
          </p:cNvPr>
          <p:cNvSpPr>
            <a:spLocks/>
          </p:cNvSpPr>
          <p:nvPr/>
        </p:nvSpPr>
        <p:spPr bwMode="auto">
          <a:xfrm rot="5400000">
            <a:off x="481013" y="4875213"/>
            <a:ext cx="349250" cy="615950"/>
          </a:xfrm>
          <a:custGeom>
            <a:avLst/>
            <a:gdLst>
              <a:gd name="T0" fmla="*/ 20034 w 595326"/>
              <a:gd name="T1" fmla="*/ 0 h 1048659"/>
              <a:gd name="T2" fmla="*/ 100165 w 595326"/>
              <a:gd name="T3" fmla="*/ 0 h 1048659"/>
              <a:gd name="T4" fmla="*/ 120199 w 595326"/>
              <a:gd name="T5" fmla="*/ 20107 h 1048659"/>
              <a:gd name="T6" fmla="*/ 120199 w 595326"/>
              <a:gd name="T7" fmla="*/ 20107 h 1048659"/>
              <a:gd name="T8" fmla="*/ 120199 w 595326"/>
              <a:gd name="T9" fmla="*/ 212504 h 1048659"/>
              <a:gd name="T10" fmla="*/ 120199 w 595326"/>
              <a:gd name="T11" fmla="*/ 212504 h 1048659"/>
              <a:gd name="T12" fmla="*/ 0 w 595326"/>
              <a:gd name="T13" fmla="*/ 212504 h 1048659"/>
              <a:gd name="T14" fmla="*/ 0 w 595326"/>
              <a:gd name="T15" fmla="*/ 212504 h 1048659"/>
              <a:gd name="T16" fmla="*/ 0 w 595326"/>
              <a:gd name="T17" fmla="*/ 20107 h 1048659"/>
              <a:gd name="T18" fmla="*/ 20034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086" name="TextBox 29">
            <a:extLst>
              <a:ext uri="{FF2B5EF4-FFF2-40B4-BE49-F238E27FC236}">
                <a16:creationId xmlns:a16="http://schemas.microsoft.com/office/drawing/2014/main" id="{FE4F6D33-5BA7-2632-2B53-86E8BB0A9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4921250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2000">
                <a:solidFill>
                  <a:schemeClr val="bg1"/>
                </a:solidFill>
                <a:latin typeface="Eds Market Bold Script"/>
                <a:ea typeface="宋体" panose="02010600030101010101" pitchFamily="2" charset="-122"/>
              </a:rPr>
              <a:t>3</a:t>
            </a:r>
          </a:p>
        </p:txBody>
      </p:sp>
      <p:sp>
        <p:nvSpPr>
          <p:cNvPr id="3087" name="TextBox 14">
            <a:extLst>
              <a:ext uri="{FF2B5EF4-FFF2-40B4-BE49-F238E27FC236}">
                <a16:creationId xmlns:a16="http://schemas.microsoft.com/office/drawing/2014/main" id="{DBE5B9FF-17B7-F91D-94AA-4DDE5676A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5729288"/>
            <a:ext cx="64579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1600" b="1" dirty="0">
                <a:solidFill>
                  <a:srgbClr val="395E5D"/>
                </a:solidFill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Pide ayuda. 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Hay defensores disponibles para ayudarte a superar las secuelas de una violación o agresión sexual y pueden ofrecerte apoyo u orientación. A continuación</a:t>
            </a:r>
            <a:r>
              <a:rPr lang="es-ES" altLang="zh-CN" sz="1200" dirty="0">
                <a:solidFill>
                  <a:srgbClr val="FF0000"/>
                </a:solidFill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,</a:t>
            </a:r>
            <a:r>
              <a:rPr lang="es-ES" altLang="zh-CN" sz="1200" dirty="0">
                <a:latin typeface="Poppins" panose="00000500000000000000" pitchFamily="2" charset="0"/>
                <a:ea typeface="宋体" panose="02010600030101010101" pitchFamily="2" charset="-122"/>
                <a:cs typeface="Poppins" panose="00000500000000000000" pitchFamily="2" charset="0"/>
              </a:rPr>
              <a:t> se enumeran las agencias de defensa locales. </a:t>
            </a:r>
          </a:p>
        </p:txBody>
      </p:sp>
      <p:sp>
        <p:nvSpPr>
          <p:cNvPr id="3088" name="Rectangle: Top Corners Rounded 27">
            <a:extLst>
              <a:ext uri="{FF2B5EF4-FFF2-40B4-BE49-F238E27FC236}">
                <a16:creationId xmlns:a16="http://schemas.microsoft.com/office/drawing/2014/main" id="{12ECEAF9-AEE3-2033-ABAA-CAE294E50E9A}"/>
              </a:ext>
            </a:extLst>
          </p:cNvPr>
          <p:cNvSpPr>
            <a:spLocks/>
          </p:cNvSpPr>
          <p:nvPr/>
        </p:nvSpPr>
        <p:spPr bwMode="auto">
          <a:xfrm rot="5400000">
            <a:off x="487363" y="5643563"/>
            <a:ext cx="349250" cy="615950"/>
          </a:xfrm>
          <a:custGeom>
            <a:avLst/>
            <a:gdLst>
              <a:gd name="T0" fmla="*/ 20034 w 595326"/>
              <a:gd name="T1" fmla="*/ 0 h 1048659"/>
              <a:gd name="T2" fmla="*/ 100165 w 595326"/>
              <a:gd name="T3" fmla="*/ 0 h 1048659"/>
              <a:gd name="T4" fmla="*/ 120199 w 595326"/>
              <a:gd name="T5" fmla="*/ 20107 h 1048659"/>
              <a:gd name="T6" fmla="*/ 120199 w 595326"/>
              <a:gd name="T7" fmla="*/ 20107 h 1048659"/>
              <a:gd name="T8" fmla="*/ 120199 w 595326"/>
              <a:gd name="T9" fmla="*/ 212504 h 1048659"/>
              <a:gd name="T10" fmla="*/ 120199 w 595326"/>
              <a:gd name="T11" fmla="*/ 212504 h 1048659"/>
              <a:gd name="T12" fmla="*/ 0 w 595326"/>
              <a:gd name="T13" fmla="*/ 212504 h 1048659"/>
              <a:gd name="T14" fmla="*/ 0 w 595326"/>
              <a:gd name="T15" fmla="*/ 212504 h 1048659"/>
              <a:gd name="T16" fmla="*/ 0 w 595326"/>
              <a:gd name="T17" fmla="*/ 20107 h 1048659"/>
              <a:gd name="T18" fmla="*/ 20034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3089" name="TextBox 30">
            <a:extLst>
              <a:ext uri="{FF2B5EF4-FFF2-40B4-BE49-F238E27FC236}">
                <a16:creationId xmlns:a16="http://schemas.microsoft.com/office/drawing/2014/main" id="{FD5811C5-B5D6-D642-68ED-C5963B691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5697538"/>
            <a:ext cx="5318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s-ES" altLang="zh-CN" sz="2000">
                <a:solidFill>
                  <a:schemeClr val="bg1"/>
                </a:solidFill>
                <a:latin typeface="Eds Market Bold Script"/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3090" name="TextBox 37">
            <a:extLst>
              <a:ext uri="{FF2B5EF4-FFF2-40B4-BE49-F238E27FC236}">
                <a16:creationId xmlns:a16="http://schemas.microsoft.com/office/drawing/2014/main" id="{5D0C2EF9-9AF8-6869-9F15-223472D86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60" y="9308837"/>
            <a:ext cx="7075487" cy="276225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es-ES" altLang="zh-CN" sz="1200" dirty="0">
                <a:ea typeface="宋体" panose="02010600030101010101" pitchFamily="2" charset="-122"/>
              </a:rPr>
              <a:t>Para obtener más información sobre cómo prepararte para un examen médico, visita </a:t>
            </a:r>
            <a:r>
              <a:rPr lang="es-ES" altLang="zh-CN" sz="1200" b="1" dirty="0">
                <a:ea typeface="宋体" panose="02010600030101010101" pitchFamily="2" charset="-122"/>
              </a:rPr>
              <a:t>https://www.rainn.org/articles/rape-kit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DD464776-F45A-0EE2-2964-84310591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" y="315913"/>
            <a:ext cx="7073900" cy="9426575"/>
          </a:xfrm>
          <a:prstGeom prst="rect">
            <a:avLst/>
          </a:prstGeom>
          <a:noFill/>
          <a:ln w="28575" algn="ctr">
            <a:solidFill>
              <a:srgbClr val="D5D5D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buSzPct val="100000"/>
            </a:pPr>
            <a:endParaRPr lang="en-US" altLang="zh-CN" sz="28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pic>
        <p:nvPicPr>
          <p:cNvPr id="3092" name="Picture 39" descr="A white bird with colorful wingsDescription automatically generated">
            <a:extLst>
              <a:ext uri="{FF2B5EF4-FFF2-40B4-BE49-F238E27FC236}">
                <a16:creationId xmlns:a16="http://schemas.microsoft.com/office/drawing/2014/main" id="{249683DE-D135-5AE8-5162-4452D5BBE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5" y="6656388"/>
            <a:ext cx="107950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3" name="TextBox 6">
            <a:extLst>
              <a:ext uri="{FF2B5EF4-FFF2-40B4-BE49-F238E27FC236}">
                <a16:creationId xmlns:a16="http://schemas.microsoft.com/office/drawing/2014/main" id="{5822A557-E1AA-123B-3F9D-B503955AE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3" y="831850"/>
            <a:ext cx="4991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es-ES" altLang="zh-CN" sz="5400" dirty="0">
                <a:latin typeface="Eds Market Bold Script"/>
                <a:ea typeface="宋体" panose="02010600030101010101" pitchFamily="2" charset="-122"/>
              </a:rPr>
              <a:t>violencia sexual</a:t>
            </a:r>
          </a:p>
        </p:txBody>
      </p:sp>
      <p:pic>
        <p:nvPicPr>
          <p:cNvPr id="3094" name="Picture 2" descr="A close-up of a mountainAI-generated content may be incorrect.">
            <a:extLst>
              <a:ext uri="{FF2B5EF4-FFF2-40B4-BE49-F238E27FC236}">
                <a16:creationId xmlns:a16="http://schemas.microsoft.com/office/drawing/2014/main" id="{19CE9E87-8DD1-A294-B3E8-8D97301DD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6546851"/>
            <a:ext cx="7775575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5" name="TextBox 3">
            <a:extLst>
              <a:ext uri="{FF2B5EF4-FFF2-40B4-BE49-F238E27FC236}">
                <a16:creationId xmlns:a16="http://schemas.microsoft.com/office/drawing/2014/main" id="{D657A2B6-BC4E-7D9E-7028-DAB78B21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5" y="7523163"/>
            <a:ext cx="2216150" cy="16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es-ES" altLang="zh-CN" dirty="0">
                <a:ea typeface="宋体" panose="02010600030101010101" pitchFamily="2" charset="-122"/>
              </a:rPr>
              <a:t>Introducir</a:t>
            </a:r>
          </a:p>
          <a:p>
            <a:pPr algn="ctr" eaLnBrk="1" hangingPunct="1">
              <a:buSzPct val="100000"/>
            </a:pPr>
            <a:r>
              <a:rPr lang="es-ES" altLang="zh-CN" dirty="0">
                <a:ea typeface="宋体" panose="02010600030101010101" pitchFamily="2" charset="-122"/>
              </a:rPr>
              <a:t>Logo</a:t>
            </a:r>
          </a:p>
          <a:p>
            <a:pPr algn="ctr" eaLnBrk="1" hangingPunct="1">
              <a:buSzPct val="100000"/>
            </a:pPr>
            <a:r>
              <a:rPr lang="es-ES" altLang="zh-CN" dirty="0">
                <a:ea typeface="宋体" panose="02010600030101010101" pitchFamily="2" charset="-122"/>
              </a:rPr>
              <a:t>Aquí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9045.0"/>
  <p:tag name="AS_RELEASE_DATE" val="2018.01.17"/>
  <p:tag name="AS_TITLE" val="Aspose.Slides for .NET 4.0 Client Profile"/>
  <p:tag name="AS_VERSION" val="18.1"/>
</p:tagLst>
</file>

<file path=ppt/theme/theme1.xml><?xml version="1.0" encoding="utf-8"?>
<a:theme xmlns:a="http://schemas.openxmlformats.org/drawingml/2006/main" name="USD Color Theme">
  <a:themeElements>
    <a:clrScheme name="">
      <a:dk1>
        <a:srgbClr val="000000"/>
      </a:dk1>
      <a:lt1>
        <a:srgbClr val="FFFFFF"/>
      </a:lt1>
      <a:dk2>
        <a:srgbClr val="58595B"/>
      </a:dk2>
      <a:lt2>
        <a:srgbClr val="EDEDEE"/>
      </a:lt2>
      <a:accent1>
        <a:srgbClr val="D21533"/>
      </a:accent1>
      <a:accent2>
        <a:srgbClr val="A10729"/>
      </a:accent2>
      <a:accent3>
        <a:srgbClr val="FFFFFF"/>
      </a:accent3>
      <a:accent4>
        <a:srgbClr val="000000"/>
      </a:accent4>
      <a:accent5>
        <a:srgbClr val="E5AAAD"/>
      </a:accent5>
      <a:accent6>
        <a:srgbClr val="910624"/>
      </a:accent6>
      <a:hlink>
        <a:srgbClr val="673165"/>
      </a:hlink>
      <a:folHlink>
        <a:srgbClr val="005F63"/>
      </a:folHlink>
    </a:clrScheme>
    <a:fontScheme name="USD Color Theme">
      <a:majorFont>
        <a:latin typeface="Aptos Display"/>
        <a:ea typeface=""/>
        <a:cs typeface="Arial"/>
      </a:majorFont>
      <a:minorFont>
        <a:latin typeface="Apto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altLang="zh-CN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tos" panose="020B0004020202020204" pitchFamily="34" charset="0"/>
            <a:cs typeface="Aptos" panose="020B00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altLang="zh-CN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tos" panose="020B0004020202020204" pitchFamily="34" charset="0"/>
            <a:cs typeface="Aptos" panose="020B00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</TotalTime>
  <Words>283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宋体</vt:lpstr>
      <vt:lpstr>Aptos</vt:lpstr>
      <vt:lpstr>Aptos Display</vt:lpstr>
      <vt:lpstr>Arial</vt:lpstr>
      <vt:lpstr>Eds Market Bold Script</vt:lpstr>
      <vt:lpstr>Poppins</vt:lpstr>
      <vt:lpstr>Poppins Black</vt:lpstr>
      <vt:lpstr>USD Color Theme</vt:lpstr>
      <vt:lpstr>PowerPoint Presentation</vt:lpstr>
    </vt:vector>
  </TitlesOfParts>
  <Manager/>
  <Company>The University of South Dakota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Pierskalla, Clara Jeanne</dc:creator>
  <cp:keywords/>
  <dc:description/>
  <cp:lastModifiedBy>Raina Boyum</cp:lastModifiedBy>
  <cp:revision>15</cp:revision>
  <cp:lastPrinted>1601-01-01T00:00:00Z</cp:lastPrinted>
  <dcterms:created xsi:type="dcterms:W3CDTF">2024-04-12T18:32:31Z</dcterms:created>
  <dcterms:modified xsi:type="dcterms:W3CDTF">2025-06-19T20:14:43Z</dcterms:modified>
  <cp:category/>
</cp:coreProperties>
</file>